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0" r:id="rId2"/>
    <p:sldMasterId id="2147483672" r:id="rId3"/>
    <p:sldMasterId id="2147483684" r:id="rId4"/>
    <p:sldMasterId id="2147483708" r:id="rId5"/>
  </p:sldMasterIdLst>
  <p:notesMasterIdLst>
    <p:notesMasterId r:id="rId11"/>
  </p:notesMasterIdLst>
  <p:handoutMasterIdLst>
    <p:handoutMasterId r:id="rId12"/>
  </p:handoutMasterIdLst>
  <p:sldIdLst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0000"/>
    <a:srgbClr val="C539BE"/>
    <a:srgbClr val="FF6600"/>
    <a:srgbClr val="808000"/>
    <a:srgbClr val="FFFFFF"/>
    <a:srgbClr val="0000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 horzBarState="maximized">
    <p:restoredLeft sz="32787"/>
    <p:restoredTop sz="90929"/>
  </p:normalViewPr>
  <p:slideViewPr>
    <p:cSldViewPr>
      <p:cViewPr>
        <p:scale>
          <a:sx n="66" d="100"/>
          <a:sy n="66" d="100"/>
        </p:scale>
        <p:origin x="-2515" y="-5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6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9050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r>
              <a:rPr lang="en-US"/>
              <a:t>page 5-</a:t>
            </a:r>
            <a:fld id="{E585FDCD-1A40-4A31-A1C2-CFD7C3ACFE0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197DF2-0458-4A9C-AFF9-7239CC4BBD2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550B2E-A3EF-4647-AEDC-831C228F8CFA}" type="slidenum">
              <a:rPr lang="en-US"/>
              <a:pPr/>
              <a:t>1</a:t>
            </a:fld>
            <a:endParaRPr lang="en-US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D4F273-73D4-4A2D-94A6-AE456147A82A}" type="slidenum">
              <a:rPr lang="en-US"/>
              <a:pPr/>
              <a:t>2</a:t>
            </a:fld>
            <a:endParaRPr lang="en-US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59D90-3FB0-4729-8C93-C7FE7C4AA275}" type="slidenum">
              <a:rPr lang="en-US"/>
              <a:pPr/>
              <a:t>3</a:t>
            </a:fld>
            <a:endParaRPr lang="en-US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629EE-6ED5-43CE-89C4-FCE8C333CCE5}" type="slidenum">
              <a:rPr lang="en-US"/>
              <a:pPr/>
              <a:t>4</a:t>
            </a:fld>
            <a:endParaRPr lang="en-US"/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DDB92E-0D59-4A11-8A4C-8A77A46301C1}" type="slidenum">
              <a:rPr lang="en-US"/>
              <a:pPr/>
              <a:t>5</a:t>
            </a:fld>
            <a:endParaRPr lang="en-US"/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53783FA3-3380-4C1B-B826-F5810B738A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C7929E8-83F4-44BC-A54F-B059EA489D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AA8337E6-BC98-4B69-B548-25B07F15C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2BBC7082-A468-4F92-84B1-BD603A1438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93F46985-0969-435D-803B-23E98C03B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F2630D78-9F14-42E9-8D57-F795FBCAA9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52933A1D-6D6B-4535-94AB-28F8936803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5C1561F-48F1-4ADA-A808-8EDE738E95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455CAC69-9ABE-452F-871D-FE029140EF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BB75D67-9762-47C5-B82C-131E7CF397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58A12554-BAC1-4F44-A463-8F175DA3FE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3783FA3-3380-4C1B-B826-F5810B738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C7929E8-83F4-44BC-A54F-B059EA489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AA8337E6-BC98-4B69-B548-25B07F15C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2BBC7082-A468-4F92-84B1-BD603A1438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3F46985-0969-435D-803B-23E98C03BF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2630D78-9F14-42E9-8D57-F795FBCAA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2933A1D-6D6B-4535-94AB-28F8936803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5C1561F-48F1-4ADA-A808-8EDE738E9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55CAC69-9ABE-452F-871D-FE029140E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7BB75D67-9762-47C5-B82C-131E7CF3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8A12554-BAC1-4F44-A463-8F175DA3FE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3783FA3-3380-4C1B-B826-F5810B738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C7929E8-83F4-44BC-A54F-B059EA489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r>
              <a:rPr lang="en-US" smtClean="0"/>
              <a:t>slide </a:t>
            </a:r>
            <a:fld id="{AA8337E6-BC98-4B69-B548-25B07F15C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2BBC7082-A468-4F92-84B1-BD603A1438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3F46985-0969-435D-803B-23E98C03BF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2630D78-9F14-42E9-8D57-F795FBCAA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2933A1D-6D6B-4535-94AB-28F8936803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5C1561F-48F1-4ADA-A808-8EDE738E9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55CAC69-9ABE-452F-871D-FE029140E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7BB75D67-9762-47C5-B82C-131E7CF3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8A12554-BAC1-4F44-A463-8F175DA3FE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slide </a:t>
            </a:r>
            <a:fld id="{53783FA3-3380-4C1B-B826-F5810B738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C7929E8-83F4-44BC-A54F-B059EA489D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r>
              <a:rPr lang="en-US" smtClean="0"/>
              <a:t>slide </a:t>
            </a:r>
            <a:fld id="{AA8337E6-BC98-4B69-B548-25B07F15C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2BBC7082-A468-4F92-84B1-BD603A1438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93F46985-0969-435D-803B-23E98C03BF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2630D78-9F14-42E9-8D57-F795FBCAA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2933A1D-6D6B-4535-94AB-28F8936803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5C1561F-48F1-4ADA-A808-8EDE738E9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r>
              <a:rPr lang="en-US" smtClean="0"/>
              <a:t>slide </a:t>
            </a:r>
            <a:fld id="{455CAC69-9ABE-452F-871D-FE029140EFD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7BB75D67-9762-47C5-B82C-131E7CF3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58A12554-BAC1-4F44-A463-8F175DA3FE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1/17/2020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53783FA3-3380-4C1B-B826-F5810B738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9C7929E8-83F4-44BC-A54F-B059EA489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AA8337E6-BC98-4B69-B548-25B07F15C5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2BBC7082-A468-4F92-84B1-BD603A1438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93F46985-0969-435D-803B-23E98C03BF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F2630D78-9F14-42E9-8D57-F795FBCAA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52933A1D-6D6B-4535-94AB-28F8936803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45C1561F-48F1-4ADA-A808-8EDE738E9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r>
              <a:rPr lang="en-US" smtClean="0"/>
              <a:t>slide </a:t>
            </a:r>
            <a:fld id="{455CAC69-9ABE-452F-871D-FE029140E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7BB75D67-9762-47C5-B82C-131E7CF3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r>
              <a:rPr lang="en-US" smtClean="0"/>
              <a:t>slide </a:t>
            </a:r>
            <a:fld id="{58A12554-BAC1-4F44-A463-8F175DA3FE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>
                <a:gamma/>
                <a:shade val="46275"/>
                <a:invGamma/>
              </a:srgbClr>
            </a:gs>
            <a:gs pos="100000">
              <a:srgbClr val="00006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/>
              <a:t>Markets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slide </a:t>
            </a:r>
            <a:fld id="{0E28D6A3-0EA7-463A-B06F-B63D1B355E3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d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FFFFFF"/>
          </a:solidFill>
          <a:latin typeface="+mn-lt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63936-0723-4E26-85A1-D59C7AED6E2C}" type="datetimeFigureOut">
              <a:rPr lang="ro-RO" smtClean="0"/>
              <a:t>17.01.2020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slide </a:t>
            </a:r>
            <a:fld id="{0E28D6A3-0EA7-463A-B06F-B63D1B355E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d"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1/17/2020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slide </a:t>
            </a:r>
            <a:fld id="{0E28D6A3-0EA7-463A-B06F-B63D1B355E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d"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1/17/2020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slide </a:t>
            </a:r>
            <a:fld id="{0E28D6A3-0EA7-463A-B06F-B63D1B355E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d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1/17/2020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Markets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slide </a:t>
            </a:r>
            <a:fld id="{0E28D6A3-0EA7-463A-B06F-B63D1B355E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pull dir="d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295400"/>
            <a:ext cx="7162800" cy="11430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i="1"/>
              <a:t>PRICE DETERMINATION IN MARKETS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667000"/>
            <a:ext cx="7772400" cy="3429000"/>
          </a:xfrm>
          <a:noFill/>
          <a:ln/>
        </p:spPr>
        <p:txBody>
          <a:bodyPr lIns="90488" tIns="44450" rIns="90488" bIns="44450"/>
          <a:lstStyle/>
          <a:p>
            <a:pPr marL="285750" indent="-285750">
              <a:lnSpc>
                <a:spcPct val="90000"/>
              </a:lnSpc>
            </a:pPr>
            <a:r>
              <a:rPr lang="en-US" sz="2800"/>
              <a:t>The market demand curve shows the amount demanded at every price.</a:t>
            </a:r>
          </a:p>
          <a:p>
            <a:pPr marL="285750" indent="-285750">
              <a:lnSpc>
                <a:spcPct val="90000"/>
              </a:lnSpc>
            </a:pPr>
            <a:r>
              <a:rPr lang="en-US" sz="2800"/>
              <a:t>The market supply curve shows the amount supplied at every price.</a:t>
            </a:r>
          </a:p>
          <a:p>
            <a:pPr marL="285750" indent="-285750">
              <a:lnSpc>
                <a:spcPct val="90000"/>
              </a:lnSpc>
            </a:pPr>
            <a:r>
              <a:rPr lang="en-US" sz="2800"/>
              <a:t>The question now is whether there is some price at which the quantities supplied and demanded are the same.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Markets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58791773-5C3F-41F4-85DC-5F4540655BF1}" type="slidenum">
              <a:rPr lang="en-US"/>
              <a:pPr/>
              <a:t>1</a:t>
            </a:fld>
            <a:endParaRPr lang="en-US"/>
          </a:p>
        </p:txBody>
      </p:sp>
      <p:pic>
        <p:nvPicPr>
          <p:cNvPr id="2150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28600"/>
            <a:ext cx="107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162800" cy="11430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EQUILIBRIUM PRICE DEFINED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285750" indent="-285750">
              <a:lnSpc>
                <a:spcPct val="90000"/>
              </a:lnSpc>
            </a:pPr>
            <a:r>
              <a:rPr lang="en-US"/>
              <a:t>The </a:t>
            </a:r>
            <a:r>
              <a:rPr lang="en-US" u="sng"/>
              <a:t>equilibrium price</a:t>
            </a:r>
            <a:r>
              <a:rPr lang="en-US"/>
              <a:t> of a good is:</a:t>
            </a:r>
          </a:p>
          <a:p>
            <a:pPr marL="685800" lvl="1" indent="-228600">
              <a:lnSpc>
                <a:spcPct val="90000"/>
              </a:lnSpc>
            </a:pPr>
            <a:r>
              <a:rPr lang="en-US"/>
              <a:t>a price at which quantity supplied equals quantity demanded.</a:t>
            </a:r>
          </a:p>
          <a:p>
            <a:pPr marL="685800" lvl="1" indent="-228600">
              <a:lnSpc>
                <a:spcPct val="90000"/>
              </a:lnSpc>
            </a:pPr>
            <a:r>
              <a:rPr lang="en-US"/>
              <a:t>a price at which excess demand equals zero.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Markets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E5A519CC-9248-45B4-B079-71EF88C7CEBF}" type="slidenum">
              <a:rPr lang="en-US"/>
              <a:pPr/>
              <a:t>2</a:t>
            </a:fld>
            <a:endParaRPr lang="en-US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219200" y="4419600"/>
            <a:ext cx="62611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b="1">
                <a:solidFill>
                  <a:schemeClr val="tx2"/>
                </a:solidFill>
              </a:rPr>
              <a:t>At the equilibrium price there is no net tendency for price to change.</a:t>
            </a:r>
          </a:p>
        </p:txBody>
      </p:sp>
    </p:spTree>
  </p:cSld>
  <p:clrMapOvr>
    <a:masterClrMapping/>
  </p:clrMapOvr>
  <p:transition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90488" tIns="44450" rIns="90488" bIns="44450"/>
          <a:lstStyle/>
          <a:p>
            <a:endParaRPr lang="ro-RO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285750" indent="-285750">
              <a:lnSpc>
                <a:spcPct val="90000"/>
              </a:lnSpc>
            </a:pPr>
            <a:r>
              <a:rPr lang="en-US" i="1">
                <a:solidFill>
                  <a:srgbClr val="FFCC66"/>
                </a:solidFill>
              </a:rPr>
              <a:t>Excess demand</a:t>
            </a:r>
            <a:r>
              <a:rPr lang="en-US"/>
              <a:t> exists when, at the current price, the quantity demanded is greater than quantity supplied.</a:t>
            </a:r>
          </a:p>
          <a:p>
            <a:pPr marL="285750" indent="-285750">
              <a:lnSpc>
                <a:spcPct val="90000"/>
              </a:lnSpc>
            </a:pPr>
            <a:endParaRPr lang="en-US"/>
          </a:p>
          <a:p>
            <a:pPr marL="285750" indent="-285750">
              <a:lnSpc>
                <a:spcPct val="90000"/>
              </a:lnSpc>
            </a:pPr>
            <a:r>
              <a:rPr lang="en-US" i="1">
                <a:solidFill>
                  <a:srgbClr val="FFCC66"/>
                </a:solidFill>
              </a:rPr>
              <a:t>Excess supply</a:t>
            </a:r>
            <a:r>
              <a:rPr lang="en-US"/>
              <a:t> exists when, at the current price, the quantity supplied is greater than the quantity demanded.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8185862-43DE-41D9-B6F0-3A34C5EF6239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ransition>
    <p:pull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Excess supply = Q</a:t>
            </a:r>
            <a:r>
              <a:rPr lang="en-US" baseline="-25000"/>
              <a:t>s</a:t>
            </a:r>
            <a:r>
              <a:rPr lang="en-US"/>
              <a:t> - Q</a:t>
            </a:r>
            <a:r>
              <a:rPr lang="en-US" baseline="-25000"/>
              <a:t>D </a:t>
            </a: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Markets</a:t>
            </a: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EFD773A-2407-4030-9017-25756A430505}" type="slidenum">
              <a:rPr lang="en-US"/>
              <a:pPr/>
              <a:t>4</a:t>
            </a:fld>
            <a:endParaRPr lang="en-US"/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057400" y="2528888"/>
            <a:ext cx="0" cy="2335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2071688" y="4876800"/>
            <a:ext cx="378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2300288" y="2833688"/>
            <a:ext cx="2944812" cy="1801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V="1">
            <a:off x="2452688" y="2732088"/>
            <a:ext cx="3097212" cy="185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2881313" y="5311775"/>
            <a:ext cx="1819275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800" b="1"/>
              <a:t>Market for tacos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700713" y="2500313"/>
            <a:ext cx="104616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supply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243513" y="4176713"/>
            <a:ext cx="12319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demand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1204913" y="1966913"/>
            <a:ext cx="83978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price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5472113" y="5167313"/>
            <a:ext cx="12827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quantity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1128713" y="2927350"/>
            <a:ext cx="8477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/>
              <a:t>p = $3</a:t>
            </a:r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2141538" y="3124200"/>
            <a:ext cx="3795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4876800" y="3138488"/>
            <a:ext cx="0" cy="172561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2743200" y="3138488"/>
            <a:ext cx="0" cy="172561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2500313" y="4930775"/>
            <a:ext cx="46831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800" b="1"/>
              <a:t>Q</a:t>
            </a:r>
            <a:r>
              <a:rPr lang="en-US" sz="1800" b="1" baseline="-25000"/>
              <a:t>D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4786313" y="4930775"/>
            <a:ext cx="44291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800" b="1"/>
              <a:t>Q</a:t>
            </a:r>
            <a:r>
              <a:rPr lang="en-US" sz="1800" b="1" baseline="-25000"/>
              <a:t>S</a:t>
            </a:r>
          </a:p>
        </p:txBody>
      </p: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2863850" y="2339975"/>
            <a:ext cx="2046288" cy="892175"/>
            <a:chOff x="1804" y="1474"/>
            <a:chExt cx="1289" cy="562"/>
          </a:xfrm>
        </p:grpSpPr>
        <p:sp>
          <p:nvSpPr>
            <p:cNvPr id="27666" name="Rectangle 18"/>
            <p:cNvSpPr>
              <a:spLocks noChangeArrowheads="1"/>
            </p:cNvSpPr>
            <p:nvPr/>
          </p:nvSpPr>
          <p:spPr bwMode="auto">
            <a:xfrm>
              <a:off x="1815" y="1474"/>
              <a:ext cx="1278" cy="237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FC0128"/>
              </a:outerShdw>
            </a:effec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b="1">
                  <a:solidFill>
                    <a:srgbClr val="000000"/>
                  </a:solidFill>
                </a:rPr>
                <a:t>EXCESS SUPPLY</a:t>
              </a:r>
            </a:p>
          </p:txBody>
        </p: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1804" y="1900"/>
              <a:ext cx="1216" cy="136"/>
              <a:chOff x="1804" y="1900"/>
              <a:chExt cx="1216" cy="136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2404" y="1900"/>
                <a:ext cx="616" cy="136"/>
              </a:xfrm>
              <a:prstGeom prst="rightArrow">
                <a:avLst>
                  <a:gd name="adj1" fmla="val 50000"/>
                  <a:gd name="adj2" fmla="val 226533"/>
                </a:avLst>
              </a:prstGeom>
              <a:solidFill>
                <a:srgbClr val="FC0128"/>
              </a:solidFill>
              <a:ln w="12700">
                <a:solidFill>
                  <a:srgbClr val="FC012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o-RO"/>
              </a:p>
            </p:txBody>
          </p:sp>
          <p:sp>
            <p:nvSpPr>
              <p:cNvPr id="27669" name="AutoShape 21"/>
              <p:cNvSpPr>
                <a:spLocks noChangeArrowheads="1"/>
              </p:cNvSpPr>
              <p:nvPr/>
            </p:nvSpPr>
            <p:spPr bwMode="auto">
              <a:xfrm flipH="1">
                <a:off x="1804" y="1900"/>
                <a:ext cx="592" cy="136"/>
              </a:xfrm>
              <a:prstGeom prst="rightArrow">
                <a:avLst>
                  <a:gd name="adj1" fmla="val 50000"/>
                  <a:gd name="adj2" fmla="val 217708"/>
                </a:avLst>
              </a:prstGeom>
              <a:solidFill>
                <a:srgbClr val="FC0128"/>
              </a:solidFill>
              <a:ln w="12700">
                <a:solidFill>
                  <a:srgbClr val="FC012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o-RO"/>
              </a:p>
            </p:txBody>
          </p:sp>
        </p:grpSp>
      </p:grp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Excess demand = Q</a:t>
            </a:r>
            <a:r>
              <a:rPr lang="en-US" baseline="-25000"/>
              <a:t>D</a:t>
            </a:r>
            <a:r>
              <a:rPr lang="en-US"/>
              <a:t> - Q</a:t>
            </a:r>
            <a:r>
              <a:rPr lang="en-US" baseline="-25000"/>
              <a:t>S</a:t>
            </a: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Markets</a:t>
            </a: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slide </a:t>
            </a:r>
            <a:fld id="{B1A37064-246F-4AB1-AABA-E553E8195411}" type="slidenum">
              <a:rPr lang="en-US"/>
              <a:pPr/>
              <a:t>5</a:t>
            </a:fld>
            <a:endParaRPr 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2057400" y="2528888"/>
            <a:ext cx="0" cy="2335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2071688" y="4876800"/>
            <a:ext cx="378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2300288" y="2833688"/>
            <a:ext cx="2640012" cy="1725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V="1">
            <a:off x="2452688" y="2732088"/>
            <a:ext cx="3097212" cy="185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957513" y="5548313"/>
            <a:ext cx="236378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Market for tacos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700713" y="2470150"/>
            <a:ext cx="90011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/>
              <a:t>supply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014913" y="4375150"/>
            <a:ext cx="1055687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/>
              <a:t>demand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585913" y="2119313"/>
            <a:ext cx="83978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price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5776913" y="5014913"/>
            <a:ext cx="12827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/>
              <a:t>quantity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1128713" y="4092575"/>
            <a:ext cx="7810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800" b="1"/>
              <a:t>p = $1</a:t>
            </a: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4329113" y="5006975"/>
            <a:ext cx="46831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1800" b="1"/>
              <a:t>Q</a:t>
            </a:r>
            <a:r>
              <a:rPr lang="en-US" sz="1800" b="1" baseline="-25000"/>
              <a:t>D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728913" y="4984750"/>
            <a:ext cx="4699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/>
              <a:t>Q</a:t>
            </a:r>
            <a:r>
              <a:rPr lang="en-US" sz="2000" b="1" baseline="-25000"/>
              <a:t>S</a:t>
            </a:r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2065338" y="4267200"/>
            <a:ext cx="4557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2971800" y="4275138"/>
            <a:ext cx="0" cy="595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4495800" y="4275138"/>
            <a:ext cx="0" cy="595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o-RO"/>
          </a:p>
        </p:txBody>
      </p:sp>
      <p:grpSp>
        <p:nvGrpSpPr>
          <p:cNvPr id="29718" name="Group 22"/>
          <p:cNvGrpSpPr>
            <a:grpSpLocks/>
          </p:cNvGrpSpPr>
          <p:nvPr/>
        </p:nvGrpSpPr>
        <p:grpSpPr bwMode="auto">
          <a:xfrm>
            <a:off x="3016250" y="3406775"/>
            <a:ext cx="4014788" cy="930275"/>
            <a:chOff x="1900" y="2146"/>
            <a:chExt cx="2529" cy="586"/>
          </a:xfrm>
        </p:grpSpPr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3063" y="2146"/>
              <a:ext cx="1366" cy="237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rgbClr val="00B7A5"/>
              </a:solidFill>
              <a:miter lim="800000"/>
              <a:headEnd/>
              <a:tailEnd/>
            </a:ln>
            <a:effectLst>
              <a:outerShdw dist="71842" dir="2700000" algn="ctr" rotWithShape="0">
                <a:srgbClr val="FC0128"/>
              </a:outerShdw>
            </a:effec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b="1">
                  <a:solidFill>
                    <a:srgbClr val="000000"/>
                  </a:solidFill>
                </a:rPr>
                <a:t>EXCESS DEMAND</a:t>
              </a:r>
            </a:p>
          </p:txBody>
        </p:sp>
        <p:grpSp>
          <p:nvGrpSpPr>
            <p:cNvPr id="29715" name="Group 19"/>
            <p:cNvGrpSpPr>
              <a:grpSpLocks/>
            </p:cNvGrpSpPr>
            <p:nvPr/>
          </p:nvGrpSpPr>
          <p:grpSpPr bwMode="auto">
            <a:xfrm>
              <a:off x="1900" y="2632"/>
              <a:ext cx="928" cy="100"/>
              <a:chOff x="1900" y="2632"/>
              <a:chExt cx="928" cy="100"/>
            </a:xfrm>
          </p:grpSpPr>
          <p:sp>
            <p:nvSpPr>
              <p:cNvPr id="29716" name="AutoShape 20"/>
              <p:cNvSpPr>
                <a:spLocks noChangeArrowheads="1"/>
              </p:cNvSpPr>
              <p:nvPr/>
            </p:nvSpPr>
            <p:spPr bwMode="auto">
              <a:xfrm>
                <a:off x="2358" y="2632"/>
                <a:ext cx="470" cy="100"/>
              </a:xfrm>
              <a:prstGeom prst="rightArrow">
                <a:avLst>
                  <a:gd name="adj1" fmla="val 50000"/>
                  <a:gd name="adj2" fmla="val 235065"/>
                </a:avLst>
              </a:prstGeom>
              <a:solidFill>
                <a:srgbClr val="FC0128"/>
              </a:solidFill>
              <a:ln w="12700">
                <a:solidFill>
                  <a:srgbClr val="FC012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o-RO"/>
              </a:p>
            </p:txBody>
          </p:sp>
          <p:sp>
            <p:nvSpPr>
              <p:cNvPr id="29717" name="AutoShape 21"/>
              <p:cNvSpPr>
                <a:spLocks noChangeArrowheads="1"/>
              </p:cNvSpPr>
              <p:nvPr/>
            </p:nvSpPr>
            <p:spPr bwMode="auto">
              <a:xfrm flipH="1">
                <a:off x="1900" y="2632"/>
                <a:ext cx="450" cy="100"/>
              </a:xfrm>
              <a:prstGeom prst="rightArrow">
                <a:avLst>
                  <a:gd name="adj1" fmla="val 50000"/>
                  <a:gd name="adj2" fmla="val 225063"/>
                </a:avLst>
              </a:prstGeom>
              <a:solidFill>
                <a:srgbClr val="FC0128"/>
              </a:solidFill>
              <a:ln w="12700">
                <a:solidFill>
                  <a:srgbClr val="FC012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o-RO"/>
              </a:p>
            </p:txBody>
          </p:sp>
        </p:grpSp>
      </p:grp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basic98">
  <a:themeElements>
    <a:clrScheme name="">
      <a:dk1>
        <a:srgbClr val="FF0000"/>
      </a:dk1>
      <a:lt1>
        <a:srgbClr val="FFFFFF"/>
      </a:lt1>
      <a:dk2>
        <a:srgbClr val="0000CC"/>
      </a:dk2>
      <a:lt2>
        <a:srgbClr val="FFCC66"/>
      </a:lt2>
      <a:accent1>
        <a:srgbClr val="00CC99"/>
      </a:accent1>
      <a:accent2>
        <a:srgbClr val="3333CC"/>
      </a:accent2>
      <a:accent3>
        <a:srgbClr val="AAAAE2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asic98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asic9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9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9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9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9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9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9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193</Words>
  <Application>Microsoft PowerPoint</Application>
  <PresentationFormat>On-screen Show (4:3)</PresentationFormat>
  <Paragraphs>47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Times New Roman</vt:lpstr>
      <vt:lpstr>basic98</vt:lpstr>
      <vt:lpstr>Office Theme</vt:lpstr>
      <vt:lpstr>Apex</vt:lpstr>
      <vt:lpstr>Equity</vt:lpstr>
      <vt:lpstr>Metro</vt:lpstr>
      <vt:lpstr>PRICE DETERMINATION IN MARKETS</vt:lpstr>
      <vt:lpstr>EQUILIBRIUM PRICE DEFINED</vt:lpstr>
      <vt:lpstr>Slide 3</vt:lpstr>
      <vt:lpstr>Excess supply = Qs - QD </vt:lpstr>
      <vt:lpstr>Excess demand = QD - QS</vt:lpstr>
    </vt:vector>
  </TitlesOfParts>
  <Company>Michigan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DETERMINATION IN MARKETS</dc:title>
  <dc:creator>Byron Brown</dc:creator>
  <cp:lastModifiedBy>Windows User</cp:lastModifiedBy>
  <cp:revision>12</cp:revision>
  <cp:lastPrinted>1998-07-15T19:25:54Z</cp:lastPrinted>
  <dcterms:created xsi:type="dcterms:W3CDTF">1998-07-15T01:47:35Z</dcterms:created>
  <dcterms:modified xsi:type="dcterms:W3CDTF">2020-01-17T20:29:24Z</dcterms:modified>
</cp:coreProperties>
</file>